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</p:sldIdLst>
  <p:sldSz cx="24384000" cy="13716000"/>
  <p:notesSz cx="6858000" cy="9144000"/>
  <p:defaultTextStyle>
    <a:lvl1pPr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1464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068518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2375296"/>
            <a:ext cx="14716126" cy="4875611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10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Texto do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833937" y="7286625"/>
            <a:ext cx="14716126" cy="205382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833937" y="892968"/>
            <a:ext cx="14716126" cy="2964657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10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Texto do título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833937" y="3964781"/>
            <a:ext cx="14716126" cy="8215313"/>
          </a:xfrm>
          <a:prstGeom prst="rect">
            <a:avLst/>
          </a:prstGeom>
        </p:spPr>
        <p:txBody>
          <a:bodyPr lIns="0" tIns="0" rIns="0" bIns="0"/>
          <a:lstStyle>
            <a:lvl1pPr marL="6430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11129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15828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20527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25226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405312" y="1964531"/>
            <a:ext cx="7875985" cy="5679282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94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400">
                <a:solidFill>
                  <a:srgbClr val="3E231A"/>
                </a:solidFill>
              </a:rPr>
              <a:t>Texto do título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405312" y="7661671"/>
            <a:ext cx="7875985" cy="412551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833937" y="1643062"/>
            <a:ext cx="14716126" cy="10429876"/>
          </a:xfrm>
          <a:prstGeom prst="rect">
            <a:avLst/>
          </a:prstGeom>
        </p:spPr>
        <p:txBody>
          <a:bodyPr lIns="0" tIns="0" rIns="0" bIns="0"/>
          <a:lstStyle>
            <a:lvl1pPr marL="6430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11129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15828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20527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2522621" indent="-643021" defTabSz="584200">
              <a:spcBef>
                <a:spcPts val="3000"/>
              </a:spcBef>
              <a:buSzPct val="25000"/>
              <a:buBlip>
                <a:blip r:embed="rId3"/>
              </a:buBlip>
              <a:def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833937" y="9394031"/>
            <a:ext cx="14716126" cy="1785938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10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Texto do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833937" y="11019234"/>
            <a:ext cx="14716126" cy="205382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50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2019300" y="3429000"/>
            <a:ext cx="20955000" cy="4102100"/>
          </a:xfrm>
          <a:prstGeom prst="rect">
            <a:avLst/>
          </a:prstGeom>
        </p:spPr>
        <p:txBody>
          <a:bodyPr anchor="b"/>
          <a:lstStyle>
            <a:lvl1pPr>
              <a:defRPr cap="all" spc="319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8000" cap="all" spc="319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Texto do título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2019300" y="7518400"/>
            <a:ext cx="20955000" cy="196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Nível um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Nível dois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Nível três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Nível quatro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817463"/>
                </a:solidFill>
              </a:rPr>
              <a:t>Texto do título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817463"/>
                </a:solidFill>
              </a:rPr>
              <a:t>Texto do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714500" y="965200"/>
            <a:ext cx="20955000" cy="11785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0" tIns="0" rIns="0" bIns="0"/>
          <a:lstStyle>
            <a:lvl1pPr marL="6082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527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4972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417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3862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alíneas e fotograf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 lIns="0" tIns="0" rIns="0" bIns="0"/>
          <a:lstStyle>
            <a:lvl1pPr marL="465364" indent="-465364" defTabSz="584200">
              <a:spcBef>
                <a:spcPts val="3200"/>
              </a:spcBef>
              <a:buSzPct val="75000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08264" indent="-465364" defTabSz="584200">
              <a:spcBef>
                <a:spcPts val="3200"/>
              </a:spcBef>
              <a:buSzPct val="75000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54364" indent="-465364" defTabSz="584200">
              <a:spcBef>
                <a:spcPts val="3200"/>
              </a:spcBef>
              <a:buSzPct val="75000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98864" indent="-465364" defTabSz="584200">
              <a:spcBef>
                <a:spcPts val="3200"/>
              </a:spcBef>
              <a:buSzPct val="75000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43364" indent="-465364" defTabSz="584200">
              <a:spcBef>
                <a:spcPts val="3200"/>
              </a:spcBef>
              <a:buSzPct val="75000"/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0" tIns="0" rIns="0" bIns="0"/>
          <a:lstStyle>
            <a:lvl1pPr marL="6082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527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4972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417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386263" indent="-608263" defTabSz="584200">
              <a:spcBef>
                <a:spcPts val="4200"/>
              </a:spcBef>
              <a:buSzPct val="75000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Nível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14500" y="444500"/>
            <a:ext cx="20955000" cy="250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817463"/>
                </a:solidFill>
              </a:rP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14500" y="3822700"/>
            <a:ext cx="20955000" cy="892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72675A"/>
                </a:solidFill>
              </a:rPr>
              <a:t>Nível cinco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  <p:sldLayoutId id="2147483674" r:id="rId24"/>
  </p:sldLayoutIdLst>
  <p:transition xmlns:p14="http://schemas.microsoft.com/office/powerpoint/2010/main" spd="med"/>
  <p:txStyles>
    <p:titleStyle>
      <a:lvl1pPr algn="ctr" defTabSz="825500">
        <a:defRPr sz="8000">
          <a:solidFill>
            <a:srgbClr val="817463"/>
          </a:solidFill>
          <a:latin typeface="Baskerville"/>
          <a:ea typeface="Baskerville"/>
          <a:cs typeface="Baskerville"/>
          <a:sym typeface="Baskerville"/>
        </a:defRPr>
      </a:lvl1pPr>
      <a:lvl2pPr indent="228600" algn="ctr" defTabSz="825500">
        <a:defRPr sz="8000">
          <a:solidFill>
            <a:srgbClr val="817463"/>
          </a:solidFill>
          <a:latin typeface="Baskerville"/>
          <a:ea typeface="Baskerville"/>
          <a:cs typeface="Baskerville"/>
          <a:sym typeface="Baskerville"/>
        </a:defRPr>
      </a:lvl2pPr>
      <a:lvl3pPr indent="457200" algn="ctr" defTabSz="825500">
        <a:defRPr sz="8000">
          <a:solidFill>
            <a:srgbClr val="817463"/>
          </a:solidFill>
          <a:latin typeface="Baskerville"/>
          <a:ea typeface="Baskerville"/>
          <a:cs typeface="Baskerville"/>
          <a:sym typeface="Baskerville"/>
        </a:defRPr>
      </a:lvl3pPr>
      <a:lvl4pPr indent="685800" algn="ctr" defTabSz="825500">
        <a:defRPr sz="8000">
          <a:solidFill>
            <a:srgbClr val="817463"/>
          </a:solidFill>
          <a:latin typeface="Baskerville"/>
          <a:ea typeface="Baskerville"/>
          <a:cs typeface="Baskerville"/>
          <a:sym typeface="Baskerville"/>
        </a:defRPr>
      </a:lvl4pPr>
      <a:lvl5pPr indent="914400" algn="ctr" defTabSz="825500">
        <a:defRPr sz="8000">
          <a:solidFill>
            <a:srgbClr val="817463"/>
          </a:solidFill>
          <a:latin typeface="Baskerville"/>
          <a:ea typeface="Baskerville"/>
          <a:cs typeface="Baskerville"/>
          <a:sym typeface="Baskerville"/>
        </a:defRPr>
      </a:lvl5pPr>
      <a:lvl6pPr indent="1143000" algn="ctr" defTabSz="825500">
        <a:defRPr sz="8000">
          <a:solidFill>
            <a:srgbClr val="817463"/>
          </a:solidFill>
          <a:latin typeface="Baskerville"/>
          <a:ea typeface="Baskerville"/>
          <a:cs typeface="Baskerville"/>
          <a:sym typeface="Baskerville"/>
        </a:defRPr>
      </a:lvl6pPr>
      <a:lvl7pPr indent="1371600" algn="ctr" defTabSz="825500">
        <a:defRPr sz="8000">
          <a:solidFill>
            <a:srgbClr val="817463"/>
          </a:solidFill>
          <a:latin typeface="Baskerville"/>
          <a:ea typeface="Baskerville"/>
          <a:cs typeface="Baskerville"/>
          <a:sym typeface="Baskerville"/>
        </a:defRPr>
      </a:lvl7pPr>
      <a:lvl8pPr indent="1600200" algn="ctr" defTabSz="825500">
        <a:defRPr sz="8000">
          <a:solidFill>
            <a:srgbClr val="817463"/>
          </a:solidFill>
          <a:latin typeface="Baskerville"/>
          <a:ea typeface="Baskerville"/>
          <a:cs typeface="Baskerville"/>
          <a:sym typeface="Baskerville"/>
        </a:defRPr>
      </a:lvl8pPr>
      <a:lvl9pPr indent="1828800" algn="ctr" defTabSz="825500">
        <a:defRPr sz="8000">
          <a:solidFill>
            <a:srgbClr val="817463"/>
          </a:solidFill>
          <a:latin typeface="Baskerville"/>
          <a:ea typeface="Baskerville"/>
          <a:cs typeface="Baskerville"/>
          <a:sym typeface="Baskerville"/>
        </a:defRPr>
      </a:lvl9pPr>
    </p:titleStyle>
    <p:bodyStyle>
      <a:lvl1pPr marL="584200" indent="-584200" defTabSz="825500">
        <a:spcBef>
          <a:spcPts val="5300"/>
        </a:spcBef>
        <a:buSzPct val="100000"/>
        <a:buChar char="•"/>
        <a:defRPr sz="5600">
          <a:solidFill>
            <a:srgbClr val="72675A"/>
          </a:solidFill>
          <a:latin typeface="Baskerville"/>
          <a:ea typeface="Baskerville"/>
          <a:cs typeface="Baskerville"/>
          <a:sym typeface="Baskerville"/>
        </a:defRPr>
      </a:lvl1pPr>
      <a:lvl2pPr marL="1168400" indent="-584200" defTabSz="825500">
        <a:spcBef>
          <a:spcPts val="5300"/>
        </a:spcBef>
        <a:buSzPct val="100000"/>
        <a:buChar char="•"/>
        <a:defRPr sz="5600">
          <a:solidFill>
            <a:srgbClr val="72675A"/>
          </a:solidFill>
          <a:latin typeface="Baskerville"/>
          <a:ea typeface="Baskerville"/>
          <a:cs typeface="Baskerville"/>
          <a:sym typeface="Baskerville"/>
        </a:defRPr>
      </a:lvl2pPr>
      <a:lvl3pPr marL="1752600" indent="-584200" defTabSz="825500">
        <a:spcBef>
          <a:spcPts val="5300"/>
        </a:spcBef>
        <a:buSzPct val="100000"/>
        <a:buChar char="•"/>
        <a:defRPr sz="5600">
          <a:solidFill>
            <a:srgbClr val="72675A"/>
          </a:solidFill>
          <a:latin typeface="Baskerville"/>
          <a:ea typeface="Baskerville"/>
          <a:cs typeface="Baskerville"/>
          <a:sym typeface="Baskerville"/>
        </a:defRPr>
      </a:lvl3pPr>
      <a:lvl4pPr marL="2336800" indent="-584200" defTabSz="825500">
        <a:spcBef>
          <a:spcPts val="5300"/>
        </a:spcBef>
        <a:buSzPct val="100000"/>
        <a:buChar char="•"/>
        <a:defRPr sz="5600">
          <a:solidFill>
            <a:srgbClr val="72675A"/>
          </a:solidFill>
          <a:latin typeface="Baskerville"/>
          <a:ea typeface="Baskerville"/>
          <a:cs typeface="Baskerville"/>
          <a:sym typeface="Baskerville"/>
        </a:defRPr>
      </a:lvl4pPr>
      <a:lvl5pPr marL="2921000" indent="-584200" defTabSz="825500">
        <a:spcBef>
          <a:spcPts val="5300"/>
        </a:spcBef>
        <a:buSzPct val="100000"/>
        <a:buChar char="•"/>
        <a:defRPr sz="5600">
          <a:solidFill>
            <a:srgbClr val="72675A"/>
          </a:solidFill>
          <a:latin typeface="Baskerville"/>
          <a:ea typeface="Baskerville"/>
          <a:cs typeface="Baskerville"/>
          <a:sym typeface="Baskerville"/>
        </a:defRPr>
      </a:lvl5pPr>
      <a:lvl6pPr marL="3505200" indent="-584200" defTabSz="825500">
        <a:spcBef>
          <a:spcPts val="5300"/>
        </a:spcBef>
        <a:buSzPct val="100000"/>
        <a:buChar char="•"/>
        <a:defRPr sz="5600">
          <a:solidFill>
            <a:srgbClr val="72675A"/>
          </a:solidFill>
          <a:latin typeface="Baskerville"/>
          <a:ea typeface="Baskerville"/>
          <a:cs typeface="Baskerville"/>
          <a:sym typeface="Baskerville"/>
        </a:defRPr>
      </a:lvl6pPr>
      <a:lvl7pPr marL="4089400" indent="-584200" defTabSz="825500">
        <a:spcBef>
          <a:spcPts val="5300"/>
        </a:spcBef>
        <a:buSzPct val="100000"/>
        <a:buChar char="•"/>
        <a:defRPr sz="5600">
          <a:solidFill>
            <a:srgbClr val="72675A"/>
          </a:solidFill>
          <a:latin typeface="Baskerville"/>
          <a:ea typeface="Baskerville"/>
          <a:cs typeface="Baskerville"/>
          <a:sym typeface="Baskerville"/>
        </a:defRPr>
      </a:lvl7pPr>
      <a:lvl8pPr marL="4673600" indent="-584200" defTabSz="825500">
        <a:spcBef>
          <a:spcPts val="5300"/>
        </a:spcBef>
        <a:buSzPct val="100000"/>
        <a:buChar char="•"/>
        <a:defRPr sz="5600">
          <a:solidFill>
            <a:srgbClr val="72675A"/>
          </a:solidFill>
          <a:latin typeface="Baskerville"/>
          <a:ea typeface="Baskerville"/>
          <a:cs typeface="Baskerville"/>
          <a:sym typeface="Baskerville"/>
        </a:defRPr>
      </a:lvl8pPr>
      <a:lvl9pPr marL="5257800" indent="-584200" defTabSz="825500">
        <a:spcBef>
          <a:spcPts val="5300"/>
        </a:spcBef>
        <a:buSzPct val="100000"/>
        <a:buChar char="•"/>
        <a:defRPr sz="5600">
          <a:solidFill>
            <a:srgbClr val="72675A"/>
          </a:solidFill>
          <a:latin typeface="Baskerville"/>
          <a:ea typeface="Baskerville"/>
          <a:cs typeface="Baskerville"/>
          <a:sym typeface="Baskerville"/>
        </a:defRPr>
      </a:lvl9pPr>
    </p:bodyStyle>
    <p:otherStyle>
      <a:lvl1pPr algn="ctr" defTabSz="825500">
        <a:defRPr sz="240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825500">
        <a:defRPr sz="240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825500">
        <a:defRPr sz="240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825500">
        <a:defRPr sz="240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825500">
        <a:defRPr sz="240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825500">
        <a:defRPr sz="240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825500">
        <a:defRPr sz="240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825500">
        <a:defRPr sz="240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825500">
        <a:defRPr sz="240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2019300" y="2751666"/>
            <a:ext cx="20955000" cy="6297085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8000" cap="all" spc="319" dirty="0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FINAL DO ANO: </a:t>
            </a:r>
          </a:p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endParaRPr sz="8000" cap="all" spc="319" dirty="0">
              <a:solidFill>
                <a:srgbClr val="EBEBEB"/>
              </a:solidFill>
              <a:effectLst>
                <a:outerShdw blurRad="25400" dist="25400" dir="162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8000" cap="all" spc="319" dirty="0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TEMPO DE AVALIAÇÕES </a:t>
            </a:r>
          </a:p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8000" cap="all" spc="319" dirty="0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&amp; </a:t>
            </a:r>
          </a:p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8000" cap="all" spc="319" dirty="0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NOVAS DECISÕES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2019300" y="10295466"/>
            <a:ext cx="20955000" cy="1968501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Provérbios &amp; Eclesiastes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2819730" y="3071547"/>
            <a:ext cx="19533792" cy="9732303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Eclesiastes 10:10,11 - NTLH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"Se você deixa o machado perder o corte e não o afia, terá de trabalhar muito mais. É mais inteligente planejar antes de agir.  Não adianta nada você saber encantar cobras se deixar que uma delas o morda.”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21: 25 (NVI) - “O preguiçoso morre de tanto desejar e de nunca pôr as mãos no trabalho.” </a:t>
            </a:r>
          </a:p>
        </p:txBody>
      </p: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616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60">
                <a:solidFill>
                  <a:srgbClr val="3E231A"/>
                </a:solidFill>
              </a:rPr>
              <a:t>3 - TODOS NÓS PRECISAMOS FAZER A NOSSA PARTE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2819730" y="3071547"/>
            <a:ext cx="19533792" cy="9732303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Eclesiastes 8: 6 - “Porquanto há uma hora certa e também uma maneira certa de agir para cada situação."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16:9 (NVI) - ”Em seu coração o homem planeja o seu caminho, mas o Senhor determina os seus passos.”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16:9 - “O coração do homem traça o seu caminho, mas o SENHOR lhe dirige os passos.”</a:t>
            </a:r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616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60">
                <a:solidFill>
                  <a:srgbClr val="3E231A"/>
                </a:solidFill>
              </a:rPr>
              <a:t>3 - TODOS NÓS PRECISAMOS FAZER A NOSSA PARTE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2819730" y="3071547"/>
            <a:ext cx="19533792" cy="9732303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Eclesiastes 8: 6 - “Porquanto há uma hora certa e também uma maneira certa de agir para cada situação."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16:9 (NVI) - ”Em seu coração o homem planeja o seu caminho, mas o Senhor determina os seus passos.”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16:9 - “O coração do homem traça o seu caminho, mas o SENHOR lhe dirige os passos.”</a:t>
            </a:r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60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80">
                <a:solidFill>
                  <a:srgbClr val="3E231A"/>
                </a:solidFill>
              </a:rPr>
              <a:t>4 - TODOS NÓS DEVEMOS APROVEITAR AS OPORTUNIDADES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2470745" y="3258343"/>
            <a:ext cx="19747442" cy="8881403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25779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6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Eclesiastes 3:1-8,14 - NVI</a:t>
            </a:r>
          </a:p>
          <a:p>
            <a:pPr marL="0" lvl="0" indent="0" defTabSz="525779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6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1  Para tudo há uma ocasião certa; há um tempo certo para cada propósito debaixo do céu:</a:t>
            </a:r>
          </a:p>
          <a:p>
            <a:pPr marL="0" lvl="0" indent="0" defTabSz="525779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6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2  Tempo de nascer e tempo de morrer, tempo de plantar e tempo de arrancar o que se plantou,</a:t>
            </a:r>
          </a:p>
          <a:p>
            <a:pPr marL="0" lvl="0" indent="0" defTabSz="525779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6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3  tempo de matar e tempo de curar, tempo de derrubar e tempo de construir, </a:t>
            </a:r>
          </a:p>
          <a:p>
            <a:pPr marL="0" lvl="0" indent="0" defTabSz="525779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6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4  tempo de chorar e tempo de rir, tempo de prantear e tempo de dançar,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2470745" y="3258343"/>
            <a:ext cx="19442510" cy="8215314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14095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576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Eclesiastes 3:1-8,14 - NVI</a:t>
            </a:r>
          </a:p>
          <a:p>
            <a:pPr marL="0" lvl="0" indent="0" defTabSz="514095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576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5  tempo de espalhar pedras e tempo de ajuntá-las, tempo de abraçar e tempo de se conter,</a:t>
            </a:r>
          </a:p>
          <a:p>
            <a:pPr marL="0" lvl="0" indent="0" defTabSz="514095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576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6  tempo de procurar e tempo de desistir, tempo de guardar e tempo de jogar fora,</a:t>
            </a:r>
          </a:p>
          <a:p>
            <a:pPr marL="0" lvl="0" indent="0" defTabSz="514095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576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7  tempo de rasgar e tempo de costurar, tempo de calar e tempo de falar,</a:t>
            </a:r>
          </a:p>
          <a:p>
            <a:pPr marL="0" lvl="0" indent="0" defTabSz="514095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576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8  tempo de amar e tempo de odiar, tempo de lutar e tempo de viver em paz.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2470745" y="3258343"/>
            <a:ext cx="19442510" cy="8215314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Eclesiastes 3:1-8,14 - NVI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00">
              <a:solidFill>
                <a:srgbClr val="3E231A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14  Sei que tudo o que Deus faz permanecerá para sempre; a isso nada se pode acrescentar, e disso nada se pode tirar. Deus assim faz para que os homens o temam.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2819730" y="3071547"/>
            <a:ext cx="19533792" cy="9732303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a) Preparar</a:t>
            </a:r>
          </a:p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21: 31 - NVI - “Prepara-se o cavalo para o dia da batalha, mas o Senhor é que dá a vitória."</a:t>
            </a:r>
          </a:p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b) Planejar</a:t>
            </a:r>
          </a:p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21: 5 - NVI - “Quem planeja com cuidado tem fartura, mas o apressado acaba passando necessidade.”</a:t>
            </a:r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616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60">
                <a:solidFill>
                  <a:srgbClr val="3E231A"/>
                </a:solidFill>
              </a:rPr>
              <a:t>5 - TODOS NÓS PODEMOS TOMAR BOAS DECISÕES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2290233" y="5358010"/>
            <a:ext cx="20955001" cy="587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0" algn="l" defTabSz="385572">
              <a:defRPr sz="1800">
                <a:solidFill>
                  <a:srgbClr val="000000"/>
                </a:solidFill>
              </a:defRPr>
            </a:pPr>
            <a:r>
              <a:rPr sz="52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1 - TODOS NÓS PRECISAMOS DE SABEDORIA</a:t>
            </a:r>
          </a:p>
          <a:p>
            <a:pPr lvl="0" algn="l" defTabSz="385572">
              <a:defRPr sz="1800">
                <a:solidFill>
                  <a:srgbClr val="000000"/>
                </a:solidFill>
              </a:defRPr>
            </a:pPr>
            <a:r>
              <a:rPr sz="52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2 - TODOS NÓS PRECISAMOS DE BONS CONSELHOS</a:t>
            </a:r>
          </a:p>
          <a:p>
            <a:pPr lvl="0" algn="l" defTabSz="385572">
              <a:defRPr sz="1800">
                <a:solidFill>
                  <a:srgbClr val="000000"/>
                </a:solidFill>
              </a:defRPr>
            </a:pPr>
            <a:r>
              <a:rPr sz="52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3 - TODOS NÓS PRECISAMOS FAZER A NOSSA PARTE</a:t>
            </a:r>
          </a:p>
          <a:p>
            <a:pPr lvl="0" algn="l" defTabSz="385572">
              <a:defRPr sz="1800">
                <a:solidFill>
                  <a:srgbClr val="000000"/>
                </a:solidFill>
              </a:defRPr>
            </a:pPr>
            <a:r>
              <a:rPr sz="52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4 - TODOS NÓS DEVEMOS APROVEITAR AS OPORTUNIDADES</a:t>
            </a:r>
          </a:p>
          <a:p>
            <a:pPr lvl="0" algn="l" defTabSz="385572">
              <a:defRPr sz="1800">
                <a:solidFill>
                  <a:srgbClr val="000000"/>
                </a:solidFill>
              </a:defRPr>
            </a:pPr>
            <a:r>
              <a:rPr sz="528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5 - TODOS NÓS PODEMOS TOMAR BOAS DECISÕES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714500" y="444500"/>
            <a:ext cx="20955000" cy="4260189"/>
          </a:xfrm>
          <a:prstGeom prst="rect">
            <a:avLst/>
          </a:prstGeom>
        </p:spPr>
        <p:txBody>
          <a:bodyPr/>
          <a:lstStyle/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FINAL DO ANO: </a:t>
            </a: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TEMPO DE AVALIAÇÕES </a:t>
            </a: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&amp; </a:t>
            </a: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NOVAS DECISÕES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2470745" y="3258343"/>
            <a:ext cx="19442510" cy="8215314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43305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3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2015 está chegando!</a:t>
            </a:r>
          </a:p>
          <a:p>
            <a:pPr marL="0" lvl="0" indent="0" algn="ctr" defTabSz="543305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9300">
              <a:solidFill>
                <a:srgbClr val="3E231A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marL="0" lvl="0" indent="0" algn="ctr" defTabSz="543305">
              <a:spcBef>
                <a:spcPts val="2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3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Quais são as decisões importantes que você precisa tomar?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2470745" y="3258343"/>
            <a:ext cx="19442510" cy="8215314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309625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99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Em todos os momentos, nunca se esqueça de buscar a direção e ajuda de Deus!</a:t>
            </a:r>
          </a:p>
          <a:p>
            <a:pPr marL="0" lvl="0" indent="0" algn="ctr" defTabSz="309625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299">
              <a:solidFill>
                <a:srgbClr val="3E231A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marL="0" lvl="0" indent="0" algn="ctr" defTabSz="309625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99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Eclesiastes 12:13</a:t>
            </a:r>
          </a:p>
          <a:p>
            <a:pPr marL="0" lvl="0" indent="0" algn="ctr" defTabSz="309625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99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"De tudo o que foi dito, a conclusão é esta: tema a Deus e obedeça aos seus mandamentos porque foi para isso que fomos criados."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3E231A"/>
                </a:solidFill>
              </a:rPr>
              <a:t>PERGUNTAS PARA REFLEXÃO!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2470745" y="3258343"/>
            <a:ext cx="19442510" cy="8215314"/>
          </a:xfrm>
          <a:prstGeom prst="rect">
            <a:avLst/>
          </a:prstGeom>
        </p:spPr>
        <p:txBody>
          <a:bodyPr lIns="0" tIns="0" rIns="0" bIns="0" anchor="t"/>
          <a:lstStyle/>
          <a:p>
            <a:pPr marL="876594" lvl="0" indent="-876594" defTabSz="566674">
              <a:spcBef>
                <a:spcPts val="290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5044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QUAIS RESOLUÇÕES TOMADAS NO INÍCIO DO ANO FORAM COLOCADAS EM PRÁTICA?</a:t>
            </a:r>
          </a:p>
          <a:p>
            <a:pPr marL="876594" lvl="0" indent="-876594" defTabSz="566674">
              <a:spcBef>
                <a:spcPts val="290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5044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QUAIS FORAM AS LIÇÕES DE VIDA QUE EU APRENDI DURANTE O ANO?</a:t>
            </a:r>
          </a:p>
          <a:p>
            <a:pPr marL="876594" lvl="0" indent="-876594" defTabSz="566674">
              <a:spcBef>
                <a:spcPts val="290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5044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 QUAIS FORAM AS ÁREAS EM QUE EU MAIS CRESCI?</a:t>
            </a:r>
          </a:p>
          <a:p>
            <a:pPr marL="876594" lvl="0" indent="-876594" defTabSz="566674">
              <a:spcBef>
                <a:spcPts val="290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5044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QUAIS AS NOVAS ESPERIÊNCIAS ADQUIRIDAS ATRAVÉS DOS PROBLEMAS E LUTAS QUE ENFRENTEI?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 idx="4294967295"/>
          </p:nvPr>
        </p:nvSpPr>
        <p:spPr>
          <a:xfrm>
            <a:off x="4833937" y="5375671"/>
            <a:ext cx="14716126" cy="2964658"/>
          </a:xfrm>
          <a:prstGeom prst="rect">
            <a:avLst/>
          </a:prstGeom>
        </p:spPr>
        <p:txBody>
          <a:bodyPr lIns="0" tIns="0" rIns="0" bIns="0"/>
          <a:lstStyle>
            <a:lvl1pPr defTabSz="519937">
              <a:defRPr sz="14239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239">
                <a:solidFill>
                  <a:srgbClr val="3E231A"/>
                </a:solidFill>
              </a:rPr>
              <a:t>ORAÇÃO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2470745" y="3258343"/>
            <a:ext cx="19442510" cy="8215314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5.  QUAIS OS OBJETIVOS EU CONSEGUI ALCANÇAR?</a:t>
            </a:r>
          </a:p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6.  QUANTAS PESSOAS EU AJUDEI E QUANTAS ME AJUDARAM NESSE ANO?</a:t>
            </a:r>
          </a:p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7. QUE NOTA EU DARIA PARA MIM MESMO NESSE ANO QUE PASSOU?</a:t>
            </a:r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3E231A"/>
                </a:solidFill>
              </a:rPr>
              <a:t>PERGUNTAS PARA REFLEXÃO!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2470745" y="3258343"/>
            <a:ext cx="19442510" cy="8215314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Essas perguntas e muitas outras deveriam compor a nossa avaliação anual e nos ajudar nas resoluções e decisões que iremos tomar para o próximo ano!</a:t>
            </a:r>
          </a:p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Existem dois livros na Bíblia que abordam as mais diversas experiências da vida humana e traz muitos conselhos e palavras de sabedoria. São os livros de PROVÉRBIOS e ECLESIASTES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2470745" y="3258343"/>
            <a:ext cx="19442510" cy="8215314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O livro de PROVÉRBIOS  é um livro de sabedoria prática. Ele dá exemplos de como uma pessoa deve agir em certas situações da vida.</a:t>
            </a:r>
          </a:p>
          <a:p>
            <a:pPr marL="0" lvl="0" indent="0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Já o livro de ECLESIASTES, apresenta os pensamentos e meditações de um homem, que se apresenta como “o pregador”, sobre a vida humana, suas injustiças e decepções chegando à conclusão de que "tudo é vaidade”. “tudo passa”. 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1 - TODOS NÓS PRECISAMOS DE SABEDORIA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2911011" y="3901810"/>
            <a:ext cx="19442511" cy="8215313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2: 6 (NVI) - “Pois o SENHOR é quem dá sabedoria; de sua boca procedem o conhecimento e o discernimento.”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2: 20 (NVI) - “A sabedoria o fará andar nos caminhos dos homens de bem e a manter-se nas veredas dos justos."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1 - TODOS NÓS PRECISAMOS DE SABEDORIA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2911011" y="3901810"/>
            <a:ext cx="19442511" cy="8215313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3: 13,14 (NVI) - “Como é feliz o homem que acha a sabedoria, o homem que obtém entendimento, pois a sabedoria é mais proveitosa do que a prata e rende mais do que o ouro.”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Tiago 1: 5 - “Se algum de vocês tem falta de sabedoria, peça-a a Deus, que a todos dá livremente, de boa vontade; e lhe será concedida."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616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60">
                <a:solidFill>
                  <a:srgbClr val="3E231A"/>
                </a:solidFill>
              </a:rPr>
              <a:t>2 - TODOS NÓS PRECISAMOS DE BONS CONSELHOS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2819730" y="3071547"/>
            <a:ext cx="19533792" cy="9732303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19: 20 (NVI) - ”Ouça conselhos e aceite instruções, e acabará sendo sábio.”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24: 6 (NTLH) -  "Afinal, antes de entrar numa batalha, é preciso planejar bem, e, quando há muitos conselheiros, é mais fácil vencer.”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Provérbios 24: 6 (NVI) - “Quem sai à guerra precisa de orientação, e com muitos conselheiros se obtém a vitória.”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616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60">
                <a:solidFill>
                  <a:srgbClr val="3E231A"/>
                </a:solidFill>
              </a:rPr>
              <a:t>3 - TODOS NÓS PRECISAMOS FAZER A NOSSA PARTE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2819730" y="3071547"/>
            <a:ext cx="19533792" cy="9732303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Eclesiastes 10:10,11 - NTLH</a:t>
            </a:r>
          </a:p>
          <a:p>
            <a:pPr marL="0" lvl="0" indent="0" algn="ctr" defTabSz="58420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"Se você deixa o machado perder o corte e não o afia, terá de trabalhar muito mais. É mais inteligente planejar antes de agir.  Não adianta nada você saber encantar cobras se deixar que uma delas o morda.”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849</Words>
  <Application>Microsoft Macintosh PowerPoint</Application>
  <PresentationFormat>Personnalisé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Black</vt:lpstr>
      <vt:lpstr>FINAL DO ANO:   TEMPO DE AVALIAÇÕES  &amp;  NOVAS DECISÕES</vt:lpstr>
      <vt:lpstr>PERGUNTAS PARA REFLEXÃO!</vt:lpstr>
      <vt:lpstr>PERGUNTAS PARA REFLEXÃO!</vt:lpstr>
      <vt:lpstr>Présentation PowerPoint</vt:lpstr>
      <vt:lpstr>Présentation PowerPoint</vt:lpstr>
      <vt:lpstr>1 - TODOS NÓS PRECISAMOS DE SABEDORIA</vt:lpstr>
      <vt:lpstr>1 - TODOS NÓS PRECISAMOS DE SABEDORIA</vt:lpstr>
      <vt:lpstr>2 - TODOS NÓS PRECISAMOS DE BONS CONSELHOS</vt:lpstr>
      <vt:lpstr>3 - TODOS NÓS PRECISAMOS FAZER A NOSSA PARTE</vt:lpstr>
      <vt:lpstr>3 - TODOS NÓS PRECISAMOS FAZER A NOSSA PARTE</vt:lpstr>
      <vt:lpstr>3 - TODOS NÓS PRECISAMOS FAZER A NOSSA PARTE</vt:lpstr>
      <vt:lpstr>4 - TODOS NÓS DEVEMOS APROVEITAR AS OPORTUNIDADES</vt:lpstr>
      <vt:lpstr>Présentation PowerPoint</vt:lpstr>
      <vt:lpstr>Présentation PowerPoint</vt:lpstr>
      <vt:lpstr>Présentation PowerPoint</vt:lpstr>
      <vt:lpstr>5 - TODOS NÓS PODEMOS TOMAR BOAS DECISÕES</vt:lpstr>
      <vt:lpstr>FINAL DO ANO:  TEMPO DE AVALIAÇÕES  &amp;  NOVAS DECISÕES</vt:lpstr>
      <vt:lpstr>Présentation PowerPoint</vt:lpstr>
      <vt:lpstr>Présentation PowerPoint</vt:lpstr>
      <vt:lpstr>ORAÇÃO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Jaziel Rodrigues</cp:lastModifiedBy>
  <cp:revision>2</cp:revision>
  <dcterms:modified xsi:type="dcterms:W3CDTF">2015-01-11T10:54:47Z</dcterms:modified>
</cp:coreProperties>
</file>